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42</c:v>
                </c:pt>
                <c:pt idx="2">
                  <c:v>48</c:v>
                </c:pt>
                <c:pt idx="3">
                  <c:v>44</c:v>
                </c:pt>
                <c:pt idx="4">
                  <c:v>49</c:v>
                </c:pt>
                <c:pt idx="5">
                  <c:v>42</c:v>
                </c:pt>
                <c:pt idx="6">
                  <c:v>41</c:v>
                </c:pt>
                <c:pt idx="7">
                  <c:v>42</c:v>
                </c:pt>
                <c:pt idx="8">
                  <c:v>41</c:v>
                </c:pt>
                <c:pt idx="9">
                  <c:v>43</c:v>
                </c:pt>
                <c:pt idx="10">
                  <c:v>45</c:v>
                </c:pt>
                <c:pt idx="11">
                  <c:v>47</c:v>
                </c:pt>
                <c:pt idx="12">
                  <c:v>46</c:v>
                </c:pt>
                <c:pt idx="13">
                  <c:v>43</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29</c:v>
                </c:pt>
                <c:pt idx="2">
                  <c:v>30</c:v>
                </c:pt>
                <c:pt idx="3">
                  <c:v>27</c:v>
                </c:pt>
                <c:pt idx="4">
                  <c:v>28</c:v>
                </c:pt>
                <c:pt idx="5">
                  <c:v>33</c:v>
                </c:pt>
                <c:pt idx="6">
                  <c:v>31</c:v>
                </c:pt>
                <c:pt idx="7">
                  <c:v>35</c:v>
                </c:pt>
                <c:pt idx="8">
                  <c:v>34</c:v>
                </c:pt>
                <c:pt idx="9">
                  <c:v>32</c:v>
                </c:pt>
                <c:pt idx="10">
                  <c:v>33</c:v>
                </c:pt>
                <c:pt idx="11">
                  <c:v>32</c:v>
                </c:pt>
                <c:pt idx="12">
                  <c:v>26</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41</c:v>
                </c:pt>
                <c:pt idx="2">
                  <c:v>45</c:v>
                </c:pt>
                <c:pt idx="3">
                  <c:v>41</c:v>
                </c:pt>
                <c:pt idx="4">
                  <c:v>40</c:v>
                </c:pt>
                <c:pt idx="5">
                  <c:v>45</c:v>
                </c:pt>
                <c:pt idx="6">
                  <c:v>49</c:v>
                </c:pt>
                <c:pt idx="7">
                  <c:v>48</c:v>
                </c:pt>
                <c:pt idx="8">
                  <c:v>47</c:v>
                </c:pt>
                <c:pt idx="9">
                  <c:v>42</c:v>
                </c:pt>
                <c:pt idx="10">
                  <c:v>43</c:v>
                </c:pt>
                <c:pt idx="11">
                  <c:v>44</c:v>
                </c:pt>
                <c:pt idx="12">
                  <c:v>40</c:v>
                </c:pt>
                <c:pt idx="13">
                  <c:v>47</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32</c:v>
                </c:pt>
                <c:pt idx="2">
                  <c:v>27</c:v>
                </c:pt>
                <c:pt idx="3">
                  <c:v>27</c:v>
                </c:pt>
                <c:pt idx="4">
                  <c:v>30</c:v>
                </c:pt>
                <c:pt idx="5">
                  <c:v>28</c:v>
                </c:pt>
                <c:pt idx="6">
                  <c:v>27</c:v>
                </c:pt>
                <c:pt idx="7">
                  <c:v>34</c:v>
                </c:pt>
                <c:pt idx="8">
                  <c:v>29</c:v>
                </c:pt>
                <c:pt idx="9">
                  <c:v>25</c:v>
                </c:pt>
                <c:pt idx="10">
                  <c:v>30</c:v>
                </c:pt>
                <c:pt idx="11">
                  <c:v>29</c:v>
                </c:pt>
                <c:pt idx="12">
                  <c:v>34</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40</c:v>
                </c:pt>
                <c:pt idx="2">
                  <c:v>49</c:v>
                </c:pt>
                <c:pt idx="3">
                  <c:v>48</c:v>
                </c:pt>
                <c:pt idx="4">
                  <c:v>44</c:v>
                </c:pt>
                <c:pt idx="5">
                  <c:v>50</c:v>
                </c:pt>
                <c:pt idx="6">
                  <c:v>50</c:v>
                </c:pt>
                <c:pt idx="7">
                  <c:v>49</c:v>
                </c:pt>
                <c:pt idx="8">
                  <c:v>42</c:v>
                </c:pt>
                <c:pt idx="9">
                  <c:v>47</c:v>
                </c:pt>
                <c:pt idx="10">
                  <c:v>50</c:v>
                </c:pt>
                <c:pt idx="11">
                  <c:v>47</c:v>
                </c:pt>
                <c:pt idx="12">
                  <c:v>49</c:v>
                </c:pt>
                <c:pt idx="13">
                  <c:v>46</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32</c:v>
                </c:pt>
                <c:pt idx="2">
                  <c:v>32</c:v>
                </c:pt>
                <c:pt idx="3">
                  <c:v>33</c:v>
                </c:pt>
                <c:pt idx="4">
                  <c:v>32</c:v>
                </c:pt>
                <c:pt idx="5">
                  <c:v>33</c:v>
                </c:pt>
                <c:pt idx="6">
                  <c:v>31</c:v>
                </c:pt>
                <c:pt idx="7">
                  <c:v>34</c:v>
                </c:pt>
                <c:pt idx="8">
                  <c:v>25</c:v>
                </c:pt>
                <c:pt idx="9">
                  <c:v>32</c:v>
                </c:pt>
                <c:pt idx="10">
                  <c:v>31</c:v>
                </c:pt>
                <c:pt idx="11">
                  <c:v>28</c:v>
                </c:pt>
                <c:pt idx="12">
                  <c:v>35</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Computer Market is anticipated to witness substantial growth from 2019-2032. With a strong Compound Annual Growth Rate (CAGR) of 6.5%, the market size is expected to expand exponentially from its estimation of USD 250 Billion in 2023. The growth is precipitated by accelerated demand for updated technology, increased spending power, and the proliferation of AI and IoT technologies. The key market players continue to capitalize on product innovation and geographical expansion to consolidate their market share. By 2032, the global market is forecasted to exceed a valuation of USD 500 Billion, nearly doubling in size. This offers abundant opportunities for businesses in this sector to harness the growth potential effectively.</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market for computers continues to flourish owing to consistent technological advancements. Ongoing research &amp; development initiatives, particularly in Silicon Valley, have led to the introduction of faster, smaller, and more efficient computer systems. Companies are increasingly investing in developing processors with higher capabilities and advanced features like AI and machine learning, fostering market growth. Moreover, the rise of IoT has furthermore given an impetus to the proliferation of computers, driving its market.
Rising Digitization and Consumption patterns: As digital literacy grows globally, the demand for computers has seen an upward trend. Emerging markets in Asia, Africa, and Latin America present a vast customer base influenced by digitization, contributing substantially to the overall market growth. Also, an increasing number of businesses are transitioning from traditional methods to digital platforms, augmenting the need for computers. Furthermore, the COVID-19 pandemic-driven work-from-home scenario has fueled personal computer sales, demonstrating a paradigm shift in consumption patterns.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21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expanding Type_1 industry has emerged as a prime driver for the global computer market. Largely driven by innovations and advancements in computing technology, the Type_1 industry has been incorporating computers at an unprecedented rate. This industry's growth necessitates sophisticated and specialized computers for diverse applications, including data analysis, automation, precise computations, and real-time monitoring. Their industry's requirements are propelling the demand for powerful and adaptable computers, fueling the global computer market's expansion.
As the Type_1 industry continues to evolve and expand, the demand for advanced computing solutions escalates. Besides increasing the application scope, this industry also demands better performing computers and emerging technologies such as AI and Machine Learning customize these computers as per usage. Owing to this, the computer manufacturing industry is compelled to improve technologies and make strategic decisions to meet growing demands. Enhanced performance, better adaptability, reduced power consumption, and higher component integration are the industry's primary focus, making the Type_1 sector an essential driver for the market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fluctuating economies and excessive setup charges are posing a menace to the expansion of the global market of computers. The high initial investment in technology, equipment, workforce training, maintenance, and market penetration are difficult for emerging players and pose a restraint to the industry growth. Besides, the additional costs and risks associated with establishing distribution networks and after-sales service centres are daunting, discouraging potential entrants.
Across the globe, high setup costs, including purchasing, manufacturing, and customizing system software and hardware, have created a challenging environment for businesses, limiting the global market's potential expansion. Securing permissions and licences, and sometimes even adhering to local laws and regulations, also contributes to the initial exorbitant investment. This significant economic barrier has hindered the overall growth, making it difficult for the global market of computers to flourish.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 (2021)</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 (2021)</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that specializes in consumer electronics, software, and online services. Apple was established in 1976 by Steve Jobs, Steve Wozniak, and Ronald Wayne. The company's hardware products include the iPhone smartphone, the iPad tablet computer, the Mac personal computer, the iPod portable media player, the Apple Watch smartwatch, and the Apple TV digital media player. Apple's software includes macOS, iOS, iPadOS, and watchOS operating systems, the iTunes media player, the Safari web browser, the iLife and iWork creativity and productivity suites, and the iMovie and GarageBand multimedia apps. Apple is known for its size and revenues. Its worldwide annual revenue totaled $274.5 billion for the 2020 fiscal year. Apple is the world's largest technology company by revenue and one of the world's most valuable companies.</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310896">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310896">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310896">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310896">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310896">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310896">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310896">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310896">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310896">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310896">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310896">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310896">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310896">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310896">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310896">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310896">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5.11. kj2</a:t>
                      </a:r>
                    </a:p>
                  </a:txBody>
                  <a:tcPr>
                    <a:noFill/>
                    <a:lnL>
                      <a:noFill/>
                    </a:lnL>
                    <a:lnR>
                      <a:noFill/>
                    </a:lnR>
                    <a:lnT>
                      <a:noFill/>
                    </a:lnT>
                    <a:lnB>
                      <a:noFill/>
                    </a:lnB>
                  </a:tcPr>
                </a:tc>
              </a:tr>
              <a:tr h="310896">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5.12. 2mas</a:t>
                      </a:r>
                    </a:p>
                  </a:txBody>
                  <a:tcPr>
                    <a:noFill/>
                    <a:lnL>
                      <a:noFill/>
                    </a:lnL>
                    <a:lnR>
                      <a:noFill/>
                    </a:lnR>
                    <a:lnT>
                      <a:noFill/>
                    </a:lnT>
                    <a:lnB>
                      <a:noFill/>
                    </a:lnB>
                  </a:tcPr>
                </a:tc>
              </a:tr>
              <a:tr h="310896">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(2025-2032)</a:t>
                      </a:r>
                    </a:p>
                  </a:txBody>
                  <a:tcPr>
                    <a:noFill/>
                    <a:lnL>
                      <a:noFill/>
                    </a:lnL>
                    <a:lnR>
                      <a:noFill/>
                    </a:lnR>
                    <a:lnT>
                      <a:noFill/>
                    </a:lnT>
                    <a:lnB>
                      <a:noFill/>
                    </a:lnB>
                  </a:tcPr>
                </a:tc>
              </a:tr>
              <a:tr h="310896">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6.1. Point_1.1</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6.2. Point_1.2</a:t>
                      </a:r>
                    </a:p>
                  </a:txBody>
                  <a:tcPr>
                    <a:noFill/>
                    <a:lnL>
                      <a:noFill/>
                    </a:lnL>
                    <a:lnR>
                      <a:noFill/>
                    </a:lnR>
                    <a:lnT>
                      <a:noFill/>
                    </a:lnT>
                    <a:lnB>
                      <a:noFill/>
                    </a:lnB>
                  </a:tcPr>
                </a:tc>
                <a:tc>
                  <a:txBody>
                    <a:bodyPr/>
                    <a:lstStyle/>
                    <a:p>
                      <a:pPr>
                        <a:defRPr sz="1100" b="0">
                          <a:solidFill>
                            <a:srgbClr val="000000"/>
                          </a:solidFill>
                          <a:latin typeface="Calibri"/>
                        </a:defRPr>
                      </a:pPr>
                      <a:r>
                        <a:t>                    8.3.5. Rest of Asia Pacific</a:t>
                      </a:r>
                    </a:p>
                  </a:txBody>
                  <a:tcPr>
                    <a:noFill/>
                    <a:lnL>
                      <a:noFill/>
                    </a:lnL>
                    <a:lnR>
                      <a:noFill/>
                    </a:lnR>
                    <a:lnT>
                      <a:noFill/>
                    </a:lnT>
                    <a:lnB>
                      <a:noFill/>
                    </a:lnB>
                  </a:tcPr>
                </a:tc>
              </a:tr>
              <a:tr h="310896">
                <a:tc>
                  <a:txBody>
                    <a:bodyPr/>
                    <a:lstStyle/>
                    <a:p>
                      <a:pPr>
                        <a:defRPr sz="1100" b="0">
                          <a:solidFill>
                            <a:srgbClr val="000000"/>
                          </a:solidFill>
                          <a:latin typeface="Calibri"/>
                        </a:defRPr>
                      </a:pPr>
                      <a:r>
                        <a:t>                    6.2.1. Sub_point_1.2.1</a:t>
                      </a:r>
                    </a:p>
                  </a:txBody>
                  <a:tcPr>
                    <a:noFill/>
                    <a:lnL>
                      <a:noFill/>
                    </a:lnL>
                    <a:lnR>
                      <a:noFill/>
                    </a:lnR>
                    <a:lnT>
                      <a:noFill/>
                    </a:lnT>
                    <a:lnB>
                      <a:noFill/>
                    </a:lnB>
                  </a:tcPr>
                </a:tc>
                <a:tc>
                  <a:txBody>
                    <a:bodyPr/>
                    <a:lstStyle/>
                    <a:p>
                      <a:pPr>
                        <a:defRPr sz="1100" b="0">
                          <a:solidFill>
                            <a:srgbClr val="000000"/>
                          </a:solidFill>
                          <a:latin typeface="Calibri"/>
                        </a:defRPr>
                      </a:pPr>
                      <a:r>
                        <a:t>          8.4. Latin America (By Type_1, By Type_2)</a:t>
                      </a:r>
                    </a:p>
                  </a:txBody>
                  <a:tcPr>
                    <a:noFill/>
                    <a:lnL>
                      <a:noFill/>
                    </a:lnL>
                    <a:lnR>
                      <a:noFill/>
                    </a:lnR>
                    <a:lnT>
                      <a:noFill/>
                    </a:lnT>
                    <a:lnB>
                      <a:noFill/>
                    </a:lnB>
                  </a:tcPr>
                </a:tc>
              </a:tr>
              <a:tr h="310896">
                <a:tc>
                  <a:txBody>
                    <a:bodyPr/>
                    <a:lstStyle/>
                    <a:p>
                      <a:pPr>
                        <a:defRPr sz="1100" b="1">
                          <a:solidFill>
                            <a:srgbClr val="7030A0"/>
                          </a:solidFill>
                          <a:latin typeface="Calibri"/>
                        </a:defRPr>
                      </a:pPr>
                      <a:r>
                        <a:t>7. Global Market of Computers Size by Type_2 (2025-2032)</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310896">
                <a:tc>
                  <a:txBody>
                    <a:bodyPr/>
                    <a:lstStyle/>
                    <a:p>
                      <a:pPr>
                        <a:defRPr sz="1100" b="0">
                          <a:solidFill>
                            <a:srgbClr val="000000"/>
                          </a:solidFill>
                          <a:latin typeface="Calibri"/>
                        </a:defRPr>
                      </a:pPr>
                      <a:r>
                        <a:t>          7.1. Point_2.1</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310896">
                <a:tc>
                  <a:txBody>
                    <a:bodyPr/>
                    <a:lstStyle/>
                    <a:p>
                      <a:pPr>
                        <a:defRPr sz="1100" b="1">
                          <a:solidFill>
                            <a:srgbClr val="7030A0"/>
                          </a:solidFill>
                          <a:latin typeface="Calibri"/>
                        </a:defRPr>
                      </a:pPr>
                      <a:r>
                        <a:t>8. Global Market of Computers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310896">
                <a:tc>
                  <a:txBody>
                    <a:bodyPr/>
                    <a:lstStyle/>
                    <a:p>
                      <a:pPr>
                        <a:defRPr sz="1100" b="0">
                          <a:solidFill>
                            <a:srgbClr val="000000"/>
                          </a:solidFill>
                          <a:latin typeface="Calibri"/>
                        </a:defRPr>
                      </a:pPr>
                      <a:r>
                        <a:t>          8.1. North America (By Type_1, By Type_2)</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Type_1, By Type_2)</a:t>
                      </a:r>
                    </a:p>
                  </a:txBody>
                  <a:tcPr>
                    <a:noFill/>
                    <a:lnL>
                      <a:noFill/>
                    </a:lnL>
                    <a:lnR>
                      <a:noFill/>
                    </a:lnR>
                    <a:lnT>
                      <a:noFill/>
                    </a:lnT>
                    <a:lnB>
                      <a:noFill/>
                    </a:lnB>
                  </a:tcPr>
                </a:tc>
              </a:tr>
              <a:tr h="310896">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310896">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310896">
                <a:tc>
                  <a:txBody>
                    <a:bodyPr/>
                    <a:lstStyle/>
                    <a:p>
                      <a:pPr>
                        <a:defRPr sz="1100" b="0">
                          <a:solidFill>
                            <a:srgbClr val="000000"/>
                          </a:solidFill>
                          <a:latin typeface="Calibri"/>
                        </a:defRPr>
                      </a:pPr>
                      <a:r>
                        <a:t>          8.2. Europe (By Type_1, By Type_2)</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310896">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310896">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310896">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310896">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310896">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310896">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310896">
                <a:tc>
                  <a:txBody>
                    <a:bodyPr/>
                    <a:lstStyle/>
                    <a:p>
                      <a:pPr>
                        <a:defRPr sz="1100" b="0">
                          <a:solidFill>
                            <a:srgbClr val="000000"/>
                          </a:solidFill>
                          <a:latin typeface="Calibri"/>
                        </a:defRPr>
                      </a:pPr>
                      <a:r>
                        <a:t>          8.3. Asia-Pacific (By Type_1, By Type_2)</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310896">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Apple Inc.</a:t>
                      </a:r>
                    </a:p>
                  </a:txBody>
                  <a:tcPr>
                    <a:noFill/>
                    <a:lnL>
                      <a:noFill/>
                    </a:lnL>
                    <a:lnR>
                      <a:noFill/>
                    </a:lnR>
                    <a:lnT>
                      <a:noFill/>
                    </a:lnT>
                    <a:lnB>
                      <a:noFill/>
                    </a:lnB>
                  </a:tcPr>
                </a:tc>
              </a:tr>
              <a:tr h="310896">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310896">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r h="310896">
                <a:tc>
                  <a:txBody>
                    <a:bodyPr/>
                    <a:lstStyle/>
                    <a:p>
                      <a:pPr>
                        <a:defRPr sz="1100" b="0">
                          <a:solidFill>
                            <a:srgbClr val="000000"/>
                          </a:solidFill>
                          <a:latin typeface="Calibri"/>
                        </a:defRPr>
                      </a:pPr>
                      <a:r>
                        <a:t>                    8.3.4. South Korea</a:t>
                      </a:r>
                    </a:p>
                  </a:txBody>
                  <a:tcPr>
                    <a:noFill/>
                    <a:lnL>
                      <a:noFill/>
                    </a:lnL>
                    <a:lnR>
                      <a:noFill/>
                    </a:lnR>
                    <a:lnT>
                      <a:noFill/>
                    </a:lnT>
                    <a:lnB>
                      <a:noFill/>
                    </a:lnB>
                  </a:tcPr>
                </a:tc>
                <a:tc>
                  <a:txBody>
                    <a:bodyPr/>
                    <a:lstStyle/>
                    <a:p>
                      <a:pPr>
                        <a:defRPr sz="1100" b="0">
                          <a:solidFill>
                            <a:srgbClr val="000000"/>
                          </a:solidFill>
                          <a:latin typeface="Calibri"/>
                        </a:defRPr>
                      </a:pPr>
                      <a:r>
                        <a:t>                    10.1.3. Financial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800" b="0">
                          <a:solidFill>
                            <a:srgbClr val="000000"/>
                          </a:solidFill>
                          <a:latin typeface="Calibri"/>
                        </a:defRPr>
                      </a:pPr>
                      <a:r>
                        <a:t>          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10.3. Dell Technologies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10.4. Hewlett-Packard (HP)</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10.5. Lenovo Group Limited</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10.6. AsusTek Computer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10.7. Acer Inc.</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10.8. IBM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10.9. Fujitsu Ltd.</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0">
                          <a:solidFill>
                            <a:srgbClr val="000000"/>
                          </a:solidFill>
                          <a:latin typeface="Calibri"/>
                        </a:defRPr>
                      </a:pPr>
                      <a:r>
                        <a:t>          10.10. Toshiba Corporation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